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9" r:id="rId1"/>
  </p:sldMasterIdLst>
  <p:notesMasterIdLst>
    <p:notesMasterId r:id="rId15"/>
  </p:notesMasterIdLst>
  <p:sldIdLst>
    <p:sldId id="256" r:id="rId2"/>
    <p:sldId id="337" r:id="rId3"/>
    <p:sldId id="292" r:id="rId4"/>
    <p:sldId id="333" r:id="rId5"/>
    <p:sldId id="336" r:id="rId6"/>
    <p:sldId id="335" r:id="rId7"/>
    <p:sldId id="334" r:id="rId8"/>
    <p:sldId id="338" r:id="rId9"/>
    <p:sldId id="332" r:id="rId10"/>
    <p:sldId id="331" r:id="rId11"/>
    <p:sldId id="330" r:id="rId12"/>
    <p:sldId id="309" r:id="rId13"/>
    <p:sldId id="32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aigh" initials="SH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3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280" autoAdjust="0"/>
  </p:normalViewPr>
  <p:slideViewPr>
    <p:cSldViewPr snapToGrid="0" snapToObjects="1">
      <p:cViewPr>
        <p:scale>
          <a:sx n="150" d="100"/>
          <a:sy n="150" d="100"/>
        </p:scale>
        <p:origin x="1452" y="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0" d="100"/>
        <a:sy n="300" d="100"/>
      </p:scale>
      <p:origin x="0" y="6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04C8B-3830-4F4E-B8BE-9C96D79C782A}" type="doc">
      <dgm:prSet loTypeId="urn:microsoft.com/office/officeart/2005/8/layout/venn1" loCatId="relationship" qsTypeId="urn:microsoft.com/office/officeart/2005/8/quickstyle/3D9" qsCatId="3D" csTypeId="urn:microsoft.com/office/officeart/2005/8/colors/colorful1#1" csCatId="colorful" phldr="1"/>
      <dgm:spPr/>
    </dgm:pt>
    <dgm:pt modelId="{2BD9FF8B-ED3B-CE44-8450-B5A5EA66161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Core Primary Care</a:t>
          </a:r>
        </a:p>
      </dgm:t>
    </dgm:pt>
    <dgm:pt modelId="{E4366D79-6D59-5242-891F-8E82B57D8625}" type="parTrans" cxnId="{2091BDE2-CAEC-5C4E-B80C-2BDFE5A645A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E63BEFD-28D3-744B-9E2D-220195A5FB34}" type="sibTrans" cxnId="{2091BDE2-CAEC-5C4E-B80C-2BDFE5A645A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DD1DD11-D31E-2F4F-9FBE-EB7CE864B82A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System Leadership &amp; Innovation</a:t>
          </a:r>
        </a:p>
      </dgm:t>
    </dgm:pt>
    <dgm:pt modelId="{3D534374-0D0C-6245-B78A-098A91A00709}" type="parTrans" cxnId="{DE6B31E1-3BD1-0643-BEFF-913E3DC1711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9B09D14-1230-B64B-8A69-1881B9A13099}" type="sibTrans" cxnId="{DE6B31E1-3BD1-0643-BEFF-913E3DC1711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E574841-623D-0644-B019-71ABEAD739A4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Extended &amp; Wrap Around Services</a:t>
          </a:r>
        </a:p>
      </dgm:t>
    </dgm:pt>
    <dgm:pt modelId="{61E002C7-D0A7-4644-959E-48CC8CC9539E}" type="parTrans" cxnId="{BDE441E1-9AFC-924A-9991-DE1D9D36BB0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E3CEA73-41D5-8240-8CDA-62A7F3466253}" type="sibTrans" cxnId="{BDE441E1-9AFC-924A-9991-DE1D9D36BB0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E0B8B08-DE3A-F446-BD47-7479030E633A}" type="pres">
      <dgm:prSet presAssocID="{02504C8B-3830-4F4E-B8BE-9C96D79C782A}" presName="compositeShape" presStyleCnt="0">
        <dgm:presLayoutVars>
          <dgm:chMax val="7"/>
          <dgm:dir/>
          <dgm:resizeHandles val="exact"/>
        </dgm:presLayoutVars>
      </dgm:prSet>
      <dgm:spPr/>
    </dgm:pt>
    <dgm:pt modelId="{AE211349-ED47-5640-84CB-05A34DA5BA2F}" type="pres">
      <dgm:prSet presAssocID="{2BD9FF8B-ED3B-CE44-8450-B5A5EA66161B}" presName="circ1" presStyleLbl="vennNode1" presStyleIdx="0" presStyleCnt="3"/>
      <dgm:spPr/>
      <dgm:t>
        <a:bodyPr/>
        <a:lstStyle/>
        <a:p>
          <a:endParaRPr lang="en-GB"/>
        </a:p>
      </dgm:t>
    </dgm:pt>
    <dgm:pt modelId="{DA394EF6-CB86-344C-95AA-E4317DBAE711}" type="pres">
      <dgm:prSet presAssocID="{2BD9FF8B-ED3B-CE44-8450-B5A5EA66161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9ADC8D-3B66-7642-A64D-C961F4C632EA}" type="pres">
      <dgm:prSet presAssocID="{8DD1DD11-D31E-2F4F-9FBE-EB7CE864B82A}" presName="circ2" presStyleLbl="vennNode1" presStyleIdx="1" presStyleCnt="3"/>
      <dgm:spPr/>
      <dgm:t>
        <a:bodyPr/>
        <a:lstStyle/>
        <a:p>
          <a:endParaRPr lang="en-GB"/>
        </a:p>
      </dgm:t>
    </dgm:pt>
    <dgm:pt modelId="{51A933E9-9662-8143-8353-8DF1EF40A6E9}" type="pres">
      <dgm:prSet presAssocID="{8DD1DD11-D31E-2F4F-9FBE-EB7CE864B8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E84709-FE68-A648-BF8A-663EA0394E6B}" type="pres">
      <dgm:prSet presAssocID="{FE574841-623D-0644-B019-71ABEAD739A4}" presName="circ3" presStyleLbl="vennNode1" presStyleIdx="2" presStyleCnt="3"/>
      <dgm:spPr/>
      <dgm:t>
        <a:bodyPr/>
        <a:lstStyle/>
        <a:p>
          <a:endParaRPr lang="en-GB"/>
        </a:p>
      </dgm:t>
    </dgm:pt>
    <dgm:pt modelId="{1E514076-7D28-1C48-B5D0-D5044D63360C}" type="pres">
      <dgm:prSet presAssocID="{FE574841-623D-0644-B019-71ABEAD739A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091BDE2-CAEC-5C4E-B80C-2BDFE5A645A7}" srcId="{02504C8B-3830-4F4E-B8BE-9C96D79C782A}" destId="{2BD9FF8B-ED3B-CE44-8450-B5A5EA66161B}" srcOrd="0" destOrd="0" parTransId="{E4366D79-6D59-5242-891F-8E82B57D8625}" sibTransId="{7E63BEFD-28D3-744B-9E2D-220195A5FB34}"/>
    <dgm:cxn modelId="{4126F326-6683-9849-A3BC-07BA86EB6BFD}" type="presOf" srcId="{8DD1DD11-D31E-2F4F-9FBE-EB7CE864B82A}" destId="{F89ADC8D-3B66-7642-A64D-C961F4C632EA}" srcOrd="0" destOrd="0" presId="urn:microsoft.com/office/officeart/2005/8/layout/venn1"/>
    <dgm:cxn modelId="{76888FDA-1513-DF41-8BB7-5FE99492E827}" type="presOf" srcId="{FE574841-623D-0644-B019-71ABEAD739A4}" destId="{1E514076-7D28-1C48-B5D0-D5044D63360C}" srcOrd="1" destOrd="0" presId="urn:microsoft.com/office/officeart/2005/8/layout/venn1"/>
    <dgm:cxn modelId="{11297BB6-B7EF-804C-8FFA-428B3C8BA7FA}" type="presOf" srcId="{8DD1DD11-D31E-2F4F-9FBE-EB7CE864B82A}" destId="{51A933E9-9662-8143-8353-8DF1EF40A6E9}" srcOrd="1" destOrd="0" presId="urn:microsoft.com/office/officeart/2005/8/layout/venn1"/>
    <dgm:cxn modelId="{1D31BB21-9ADD-3044-846E-2C29EDFB1399}" type="presOf" srcId="{FE574841-623D-0644-B019-71ABEAD739A4}" destId="{80E84709-FE68-A648-BF8A-663EA0394E6B}" srcOrd="0" destOrd="0" presId="urn:microsoft.com/office/officeart/2005/8/layout/venn1"/>
    <dgm:cxn modelId="{BDE441E1-9AFC-924A-9991-DE1D9D36BB08}" srcId="{02504C8B-3830-4F4E-B8BE-9C96D79C782A}" destId="{FE574841-623D-0644-B019-71ABEAD739A4}" srcOrd="2" destOrd="0" parTransId="{61E002C7-D0A7-4644-959E-48CC8CC9539E}" sibTransId="{9E3CEA73-41D5-8240-8CDA-62A7F3466253}"/>
    <dgm:cxn modelId="{FF04C69F-77BA-0147-9043-AF579C4284E9}" type="presOf" srcId="{2BD9FF8B-ED3B-CE44-8450-B5A5EA66161B}" destId="{AE211349-ED47-5640-84CB-05A34DA5BA2F}" srcOrd="0" destOrd="0" presId="urn:microsoft.com/office/officeart/2005/8/layout/venn1"/>
    <dgm:cxn modelId="{EEB3F748-C5E2-5543-B0CE-9070F22EAF55}" type="presOf" srcId="{02504C8B-3830-4F4E-B8BE-9C96D79C782A}" destId="{1E0B8B08-DE3A-F446-BD47-7479030E633A}" srcOrd="0" destOrd="0" presId="urn:microsoft.com/office/officeart/2005/8/layout/venn1"/>
    <dgm:cxn modelId="{DE6B31E1-3BD1-0643-BEFF-913E3DC1711C}" srcId="{02504C8B-3830-4F4E-B8BE-9C96D79C782A}" destId="{8DD1DD11-D31E-2F4F-9FBE-EB7CE864B82A}" srcOrd="1" destOrd="0" parTransId="{3D534374-0D0C-6245-B78A-098A91A00709}" sibTransId="{29B09D14-1230-B64B-8A69-1881B9A13099}"/>
    <dgm:cxn modelId="{2036E86F-AE12-9C45-8940-D2B70665A8A2}" type="presOf" srcId="{2BD9FF8B-ED3B-CE44-8450-B5A5EA66161B}" destId="{DA394EF6-CB86-344C-95AA-E4317DBAE711}" srcOrd="1" destOrd="0" presId="urn:microsoft.com/office/officeart/2005/8/layout/venn1"/>
    <dgm:cxn modelId="{3ACCAC02-4582-A44F-AD9F-EDB6BE8D8A06}" type="presParOf" srcId="{1E0B8B08-DE3A-F446-BD47-7479030E633A}" destId="{AE211349-ED47-5640-84CB-05A34DA5BA2F}" srcOrd="0" destOrd="0" presId="urn:microsoft.com/office/officeart/2005/8/layout/venn1"/>
    <dgm:cxn modelId="{A3B0821F-5316-D749-A8D0-458E8C2C54F1}" type="presParOf" srcId="{1E0B8B08-DE3A-F446-BD47-7479030E633A}" destId="{DA394EF6-CB86-344C-95AA-E4317DBAE711}" srcOrd="1" destOrd="0" presId="urn:microsoft.com/office/officeart/2005/8/layout/venn1"/>
    <dgm:cxn modelId="{E7B6D64A-46A0-E647-9906-747571FD2D50}" type="presParOf" srcId="{1E0B8B08-DE3A-F446-BD47-7479030E633A}" destId="{F89ADC8D-3B66-7642-A64D-C961F4C632EA}" srcOrd="2" destOrd="0" presId="urn:microsoft.com/office/officeart/2005/8/layout/venn1"/>
    <dgm:cxn modelId="{9D552C9E-264E-2848-A474-AA7344B20815}" type="presParOf" srcId="{1E0B8B08-DE3A-F446-BD47-7479030E633A}" destId="{51A933E9-9662-8143-8353-8DF1EF40A6E9}" srcOrd="3" destOrd="0" presId="urn:microsoft.com/office/officeart/2005/8/layout/venn1"/>
    <dgm:cxn modelId="{9765A043-C708-7945-A1D2-ECBF3EF4A74A}" type="presParOf" srcId="{1E0B8B08-DE3A-F446-BD47-7479030E633A}" destId="{80E84709-FE68-A648-BF8A-663EA0394E6B}" srcOrd="4" destOrd="0" presId="urn:microsoft.com/office/officeart/2005/8/layout/venn1"/>
    <dgm:cxn modelId="{E3F03A24-81F6-4C43-A269-B1D9102C90D3}" type="presParOf" srcId="{1E0B8B08-DE3A-F446-BD47-7479030E633A}" destId="{1E514076-7D28-1C48-B5D0-D5044D63360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11349-ED47-5640-84CB-05A34DA5BA2F}">
      <dsp:nvSpPr>
        <dsp:cNvPr id="0" name=""/>
        <dsp:cNvSpPr/>
      </dsp:nvSpPr>
      <dsp:spPr>
        <a:xfrm>
          <a:off x="1137502" y="36895"/>
          <a:ext cx="1770994" cy="17709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bg1"/>
              </a:solidFill>
            </a:rPr>
            <a:t>Core Primary Care</a:t>
          </a:r>
        </a:p>
      </dsp:txBody>
      <dsp:txXfrm>
        <a:off x="1373635" y="346819"/>
        <a:ext cx="1298729" cy="796947"/>
      </dsp:txXfrm>
    </dsp:sp>
    <dsp:sp modelId="{F89ADC8D-3B66-7642-A64D-C961F4C632EA}">
      <dsp:nvSpPr>
        <dsp:cNvPr id="0" name=""/>
        <dsp:cNvSpPr/>
      </dsp:nvSpPr>
      <dsp:spPr>
        <a:xfrm>
          <a:off x="1776536" y="1143767"/>
          <a:ext cx="1770994" cy="177099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bg1"/>
              </a:solidFill>
            </a:rPr>
            <a:t>System Leadership &amp; Innovation</a:t>
          </a:r>
        </a:p>
      </dsp:txBody>
      <dsp:txXfrm>
        <a:off x="2318165" y="1601274"/>
        <a:ext cx="1062596" cy="974047"/>
      </dsp:txXfrm>
    </dsp:sp>
    <dsp:sp modelId="{80E84709-FE68-A648-BF8A-663EA0394E6B}">
      <dsp:nvSpPr>
        <dsp:cNvPr id="0" name=""/>
        <dsp:cNvSpPr/>
      </dsp:nvSpPr>
      <dsp:spPr>
        <a:xfrm>
          <a:off x="498468" y="1143767"/>
          <a:ext cx="1770994" cy="177099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bg1"/>
              </a:solidFill>
            </a:rPr>
            <a:t>Extended &amp; Wrap Around Services</a:t>
          </a:r>
        </a:p>
      </dsp:txBody>
      <dsp:txXfrm>
        <a:off x="665237" y="1601274"/>
        <a:ext cx="1062596" cy="974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6E6E7-052B-3F4B-994E-95CFA628609F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0E170-DA6B-F34A-9186-5282BEA022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7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0E170-DA6B-F34A-9186-5282BEA022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 trust partnership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0E170-DA6B-F34A-9186-5282BEA022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Sprinting a marathon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0E170-DA6B-F34A-9186-5282BEA022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principles paper on</a:t>
            </a:r>
            <a:r>
              <a:rPr lang="en-US" baseline="0" dirty="0" smtClean="0"/>
              <a:t>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0E170-DA6B-F34A-9186-5282BEA022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0E170-DA6B-F34A-9186-5282BEA0223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4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55775-1195-43E2-8E2D-B7DA9F03420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0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8467" y="4013200"/>
            <a:ext cx="457200" cy="285326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60A8-1FCD-A144-AE11-8C410CC7D412}" type="datetimeFigureOut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2047AF-A6BC-CA4A-8594-518FA9BCB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1011" y="5792457"/>
            <a:ext cx="2292815" cy="122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4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0504" y="2352675"/>
            <a:ext cx="7657351" cy="231971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Supporting Sheffield General Practice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to work at scale</a:t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090" y="4672394"/>
            <a:ext cx="3728930" cy="1713229"/>
          </a:xfrm>
        </p:spPr>
        <p:txBody>
          <a:bodyPr>
            <a:normAutofit/>
          </a:bodyPr>
          <a:lstStyle/>
          <a:p>
            <a:r>
              <a:rPr lang="en-US" sz="1600" b="1" dirty="0" err="1" smtClean="0">
                <a:solidFill>
                  <a:schemeClr val="bg2">
                    <a:lumMod val="10000"/>
                  </a:schemeClr>
                </a:solidFill>
              </a:rPr>
              <a:t>Dr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 Andy Hilton</a:t>
            </a:r>
          </a:p>
          <a:p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GP partner</a:t>
            </a:r>
          </a:p>
          <a:p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 CEO Primary Care Sheffield</a:t>
            </a:r>
          </a:p>
          <a:p>
            <a:endParaRPr lang="en-US" sz="1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7" t="29833" r="5826" b="21590"/>
          <a:stretch/>
        </p:blipFill>
        <p:spPr>
          <a:xfrm>
            <a:off x="4168020" y="360483"/>
            <a:ext cx="4242941" cy="94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81575"/>
          </a:xfrm>
        </p:spPr>
        <p:txBody>
          <a:bodyPr/>
          <a:lstStyle/>
          <a:p>
            <a:r>
              <a:rPr lang="en-GB" dirty="0" smtClean="0"/>
              <a:t>Transformation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91176"/>
            <a:ext cx="7423053" cy="45501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b="1" dirty="0" smtClean="0"/>
              <a:t>ACS (was STP) and Sheffield place-based plan (ACP)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/>
              <a:t>Full </a:t>
            </a:r>
            <a:r>
              <a:rPr lang="en-GB" sz="2000" dirty="0"/>
              <a:t>stakeholder engagement including primary care as commissioner and </a:t>
            </a:r>
            <a:r>
              <a:rPr lang="en-GB" sz="2000" dirty="0" smtClean="0"/>
              <a:t>provider in NHSS CCG and PCS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/>
              <a:t>Developing </a:t>
            </a:r>
            <a:r>
              <a:rPr lang="en-GB" sz="2000" dirty="0"/>
              <a:t>governance at senior executive </a:t>
            </a:r>
            <a:r>
              <a:rPr lang="en-GB" sz="2000" dirty="0" smtClean="0"/>
              <a:t>level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/>
              <a:t>Emerging </a:t>
            </a:r>
            <a:r>
              <a:rPr lang="en-GB" sz="2000" dirty="0"/>
              <a:t>‘Sheffield Accountable Care Partnership’ with early governance structure</a:t>
            </a:r>
            <a:r>
              <a:rPr lang="en-GB" sz="2000" dirty="0" smtClean="0"/>
              <a:t> in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/>
              <a:t>Move towards joint commissioning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346" y="305945"/>
            <a:ext cx="7621929" cy="70009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ACP Governance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05499" y="4891906"/>
            <a:ext cx="930658" cy="652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Workstream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593193" y="4891907"/>
            <a:ext cx="900979" cy="652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Workstream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86679" y="4903939"/>
            <a:ext cx="1005129" cy="652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Workstream </a:t>
            </a:r>
            <a:r>
              <a:rPr lang="en-GB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endParaRPr lang="en-GB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0353" y="1343872"/>
            <a:ext cx="494135" cy="445640"/>
          </a:xfrm>
          <a:prstGeom prst="rect">
            <a:avLst/>
          </a:prstGeom>
          <a:solidFill>
            <a:srgbClr val="00206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STH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27817" y="1343872"/>
            <a:ext cx="494135" cy="445640"/>
          </a:xfrm>
          <a:prstGeom prst="rect">
            <a:avLst/>
          </a:prstGeom>
          <a:solidFill>
            <a:srgbClr val="00206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SCT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395281" y="1343872"/>
            <a:ext cx="494135" cy="445640"/>
          </a:xfrm>
          <a:prstGeom prst="rect">
            <a:avLst/>
          </a:prstGeom>
          <a:solidFill>
            <a:srgbClr val="00206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PCS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962745" y="1343872"/>
            <a:ext cx="494135" cy="445640"/>
          </a:xfrm>
          <a:prstGeom prst="rect">
            <a:avLst/>
          </a:prstGeom>
          <a:solidFill>
            <a:srgbClr val="00206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SH&amp;C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097673" y="1343872"/>
            <a:ext cx="494135" cy="453483"/>
          </a:xfrm>
          <a:prstGeom prst="rect">
            <a:avLst/>
          </a:prstGeom>
          <a:solidFill>
            <a:srgbClr val="92D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b="1" dirty="0"/>
              <a:t>SCC</a:t>
            </a:r>
          </a:p>
          <a:p>
            <a:pPr algn="ctr"/>
            <a:r>
              <a:rPr lang="en-GB" sz="600" b="1" dirty="0"/>
              <a:t>(commissioner) 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99705" y="2767523"/>
            <a:ext cx="2795447" cy="750615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Accountable Care Partnership (ACP) Board</a:t>
            </a:r>
          </a:p>
        </p:txBody>
      </p:sp>
      <p:cxnSp>
        <p:nvCxnSpPr>
          <p:cNvPr id="81" name="Connector: Elbow 80"/>
          <p:cNvCxnSpPr>
            <a:cxnSpLocks/>
            <a:stCxn id="75" idx="2"/>
            <a:endCxn id="80" idx="0"/>
          </p:cNvCxnSpPr>
          <p:nvPr/>
        </p:nvCxnSpPr>
        <p:spPr>
          <a:xfrm rot="16200000" flipH="1">
            <a:off x="763420" y="1533513"/>
            <a:ext cx="978011" cy="1490008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/>
          <p:cNvCxnSpPr>
            <a:cxnSpLocks/>
            <a:stCxn id="79" idx="2"/>
            <a:endCxn id="80" idx="0"/>
          </p:cNvCxnSpPr>
          <p:nvPr/>
        </p:nvCxnSpPr>
        <p:spPr>
          <a:xfrm rot="5400000">
            <a:off x="2186001" y="1608783"/>
            <a:ext cx="970168" cy="1347312"/>
          </a:xfrm>
          <a:prstGeom prst="bentConnector3">
            <a:avLst>
              <a:gd name="adj1" fmla="val 50000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/>
          <p:cNvCxnSpPr>
            <a:cxnSpLocks/>
            <a:stCxn id="76" idx="2"/>
            <a:endCxn id="80" idx="0"/>
          </p:cNvCxnSpPr>
          <p:nvPr/>
        </p:nvCxnSpPr>
        <p:spPr>
          <a:xfrm rot="16200000" flipH="1">
            <a:off x="1047152" y="1817245"/>
            <a:ext cx="978011" cy="922544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Elbow 83"/>
          <p:cNvCxnSpPr>
            <a:cxnSpLocks/>
            <a:stCxn id="78" idx="2"/>
            <a:endCxn id="80" idx="0"/>
          </p:cNvCxnSpPr>
          <p:nvPr/>
        </p:nvCxnSpPr>
        <p:spPr>
          <a:xfrm rot="5400000">
            <a:off x="1614616" y="2172325"/>
            <a:ext cx="978011" cy="212384"/>
          </a:xfrm>
          <a:prstGeom prst="bentConnector3">
            <a:avLst>
              <a:gd name="adj1" fmla="val 50000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99706" y="3920330"/>
            <a:ext cx="2795446" cy="652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ACP Executive </a:t>
            </a:r>
            <a:r>
              <a:rPr lang="en-GB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Delivery </a:t>
            </a:r>
            <a:r>
              <a:rPr lang="en-GB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Group </a:t>
            </a:r>
          </a:p>
        </p:txBody>
      </p:sp>
      <p:cxnSp>
        <p:nvCxnSpPr>
          <p:cNvPr id="86" name="Straight Arrow Connector 85"/>
          <p:cNvCxnSpPr>
            <a:cxnSpLocks/>
            <a:stCxn id="80" idx="2"/>
            <a:endCxn id="85" idx="0"/>
          </p:cNvCxnSpPr>
          <p:nvPr/>
        </p:nvCxnSpPr>
        <p:spPr>
          <a:xfrm>
            <a:off x="1997429" y="3518138"/>
            <a:ext cx="0" cy="40219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/>
          <p:cNvCxnSpPr>
            <a:cxnSpLocks/>
            <a:stCxn id="77" idx="2"/>
            <a:endCxn id="80" idx="0"/>
          </p:cNvCxnSpPr>
          <p:nvPr/>
        </p:nvCxnSpPr>
        <p:spPr>
          <a:xfrm rot="16200000" flipH="1">
            <a:off x="1330884" y="2100977"/>
            <a:ext cx="978011" cy="355080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3665137" y="1343872"/>
            <a:ext cx="495542" cy="447336"/>
          </a:xfrm>
          <a:prstGeom prst="rect">
            <a:avLst/>
          </a:prstGeom>
          <a:solidFill>
            <a:srgbClr val="92D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SCCG</a:t>
            </a:r>
          </a:p>
        </p:txBody>
      </p:sp>
      <p:cxnSp>
        <p:nvCxnSpPr>
          <p:cNvPr id="92" name="Connector: Elbow 91"/>
          <p:cNvCxnSpPr>
            <a:cxnSpLocks/>
          </p:cNvCxnSpPr>
          <p:nvPr/>
        </p:nvCxnSpPr>
        <p:spPr>
          <a:xfrm rot="5400000">
            <a:off x="2467012" y="1335073"/>
            <a:ext cx="976315" cy="1915479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530209" y="1343872"/>
            <a:ext cx="494135" cy="449372"/>
          </a:xfrm>
          <a:prstGeom prst="rect">
            <a:avLst/>
          </a:prstGeom>
          <a:solidFill>
            <a:srgbClr val="00206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100" b="1" dirty="0"/>
              <a:t>SCC </a:t>
            </a:r>
          </a:p>
          <a:p>
            <a:pPr algn="ctr"/>
            <a:r>
              <a:rPr lang="en-GB" sz="600" b="1" dirty="0"/>
              <a:t>(social Care)</a:t>
            </a:r>
            <a:endParaRPr lang="en-GB" sz="1100" b="1" dirty="0"/>
          </a:p>
        </p:txBody>
      </p:sp>
      <p:cxnSp>
        <p:nvCxnSpPr>
          <p:cNvPr id="94" name="Connector: Elbow 93"/>
          <p:cNvCxnSpPr>
            <a:cxnSpLocks/>
            <a:stCxn id="93" idx="2"/>
            <a:endCxn id="80" idx="0"/>
          </p:cNvCxnSpPr>
          <p:nvPr/>
        </p:nvCxnSpPr>
        <p:spPr>
          <a:xfrm rot="5400000">
            <a:off x="1900214" y="1890459"/>
            <a:ext cx="974279" cy="779848"/>
          </a:xfrm>
          <a:prstGeom prst="bentConnector3">
            <a:avLst>
              <a:gd name="adj1" fmla="val 50000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07068" y="1891591"/>
            <a:ext cx="3405488" cy="296925"/>
          </a:xfrm>
          <a:prstGeom prst="rect">
            <a:avLst/>
          </a:prstGeom>
          <a:solidFill>
            <a:schemeClr val="tx2">
              <a:lumMod val="20000"/>
              <a:lumOff val="80000"/>
              <a:alpha val="65000"/>
            </a:schemeClr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lang="en-GB" sz="900" b="1" dirty="0" smtClean="0"/>
              <a:t>Delegation from Sept 17 Onwards (TBA)</a:t>
            </a:r>
            <a:endParaRPr lang="en-GB" sz="900" b="1" dirty="0"/>
          </a:p>
        </p:txBody>
      </p:sp>
      <p:sp>
        <p:nvSpPr>
          <p:cNvPr id="70" name="Rectangle 69"/>
          <p:cNvSpPr/>
          <p:nvPr/>
        </p:nvSpPr>
        <p:spPr>
          <a:xfrm>
            <a:off x="4258088" y="2755490"/>
            <a:ext cx="4476833" cy="750615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dirty="0"/>
          </a:p>
        </p:txBody>
      </p:sp>
      <p:sp>
        <p:nvSpPr>
          <p:cNvPr id="21" name="Rectangle 20"/>
          <p:cNvSpPr/>
          <p:nvPr/>
        </p:nvSpPr>
        <p:spPr>
          <a:xfrm>
            <a:off x="4343397" y="2914228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Co-Chairs  </a:t>
            </a:r>
            <a:endParaRPr lang="en-GB" sz="1000" dirty="0"/>
          </a:p>
        </p:txBody>
      </p:sp>
      <p:sp>
        <p:nvSpPr>
          <p:cNvPr id="72" name="Rectangle 71"/>
          <p:cNvSpPr/>
          <p:nvPr/>
        </p:nvSpPr>
        <p:spPr>
          <a:xfrm>
            <a:off x="5817169" y="2914227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CEO (Lead) </a:t>
            </a:r>
            <a:endParaRPr lang="en-GB" sz="1000" dirty="0"/>
          </a:p>
        </p:txBody>
      </p:sp>
      <p:sp>
        <p:nvSpPr>
          <p:cNvPr id="73" name="Rectangle 72"/>
          <p:cNvSpPr/>
          <p:nvPr/>
        </p:nvSpPr>
        <p:spPr>
          <a:xfrm>
            <a:off x="6554055" y="2914226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CEs </a:t>
            </a:r>
            <a:endParaRPr lang="en-GB" sz="1000" dirty="0"/>
          </a:p>
        </p:txBody>
      </p:sp>
      <p:sp>
        <p:nvSpPr>
          <p:cNvPr id="74" name="Rectangle 73"/>
          <p:cNvSpPr/>
          <p:nvPr/>
        </p:nvSpPr>
        <p:spPr>
          <a:xfrm>
            <a:off x="5080283" y="2914228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Chairs  </a:t>
            </a:r>
            <a:endParaRPr lang="en-GB" sz="1000" dirty="0"/>
          </a:p>
        </p:txBody>
      </p:sp>
      <p:sp>
        <p:nvSpPr>
          <p:cNvPr id="95" name="Rectangle 94"/>
          <p:cNvSpPr/>
          <p:nvPr/>
        </p:nvSpPr>
        <p:spPr>
          <a:xfrm>
            <a:off x="7290941" y="2914225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DPH  </a:t>
            </a:r>
            <a:endParaRPr lang="en-GB" sz="1000" dirty="0"/>
          </a:p>
        </p:txBody>
      </p:sp>
      <p:sp>
        <p:nvSpPr>
          <p:cNvPr id="96" name="Rectangle 95"/>
          <p:cNvSpPr/>
          <p:nvPr/>
        </p:nvSpPr>
        <p:spPr>
          <a:xfrm>
            <a:off x="8027828" y="2914228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Prog</a:t>
            </a:r>
            <a:r>
              <a:rPr lang="en-GB" sz="1000" dirty="0" smtClean="0"/>
              <a:t> Dir.   </a:t>
            </a:r>
            <a:endParaRPr lang="en-GB" sz="1000" dirty="0"/>
          </a:p>
        </p:txBody>
      </p:sp>
      <p:sp>
        <p:nvSpPr>
          <p:cNvPr id="101" name="Rectangle 100"/>
          <p:cNvSpPr/>
          <p:nvPr/>
        </p:nvSpPr>
        <p:spPr>
          <a:xfrm>
            <a:off x="4258087" y="3920330"/>
            <a:ext cx="4476833" cy="65210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815596" y="4023432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CEO</a:t>
            </a:r>
          </a:p>
          <a:p>
            <a:pPr algn="ctr"/>
            <a:r>
              <a:rPr lang="en-GB" sz="900" dirty="0" smtClean="0"/>
              <a:t> Co chair </a:t>
            </a:r>
            <a:endParaRPr lang="en-GB" sz="900" dirty="0"/>
          </a:p>
        </p:txBody>
      </p:sp>
      <p:cxnSp>
        <p:nvCxnSpPr>
          <p:cNvPr id="23" name="Straight Arrow Connector 22"/>
          <p:cNvCxnSpPr>
            <a:stCxn id="72" idx="2"/>
            <a:endCxn id="102" idx="0"/>
          </p:cNvCxnSpPr>
          <p:nvPr/>
        </p:nvCxnSpPr>
        <p:spPr>
          <a:xfrm flipH="1">
            <a:off x="6127821" y="3347364"/>
            <a:ext cx="1573" cy="676068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8027828" y="4023633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Prog</a:t>
            </a:r>
            <a:r>
              <a:rPr lang="en-GB" sz="1000" dirty="0" smtClean="0"/>
              <a:t>. Dir</a:t>
            </a:r>
            <a:endParaRPr lang="en-GB" sz="1000" dirty="0"/>
          </a:p>
        </p:txBody>
      </p:sp>
      <p:cxnSp>
        <p:nvCxnSpPr>
          <p:cNvPr id="104" name="Straight Arrow Connector 103"/>
          <p:cNvCxnSpPr>
            <a:endCxn id="103" idx="0"/>
          </p:cNvCxnSpPr>
          <p:nvPr/>
        </p:nvCxnSpPr>
        <p:spPr>
          <a:xfrm>
            <a:off x="8340053" y="3528406"/>
            <a:ext cx="0" cy="495227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062117" y="4030888"/>
            <a:ext cx="624450" cy="43313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Clinical /  Care Lead  </a:t>
            </a:r>
            <a:endParaRPr lang="en-GB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311346" y="4030888"/>
            <a:ext cx="604045" cy="43313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Functional Exec Directors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4258088" y="4903941"/>
            <a:ext cx="4483535" cy="141219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350898" y="5001392"/>
            <a:ext cx="624450" cy="11567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 Sponsor </a:t>
            </a:r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080283" y="5001392"/>
            <a:ext cx="624450" cy="11567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W/S Lead </a:t>
            </a:r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8005739" y="5014144"/>
            <a:ext cx="624450" cy="114958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Project</a:t>
            </a:r>
          </a:p>
          <a:p>
            <a:pPr algn="ctr"/>
            <a:r>
              <a:rPr lang="en-GB" sz="1100" b="1" dirty="0" err="1" smtClean="0">
                <a:solidFill>
                  <a:schemeClr val="bg1">
                    <a:lumMod val="50000"/>
                  </a:schemeClr>
                </a:solidFill>
              </a:rPr>
              <a:t>Mgt</a:t>
            </a:r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 and support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807413" y="5011792"/>
            <a:ext cx="1359763" cy="11567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Delivery Resources</a:t>
            </a:r>
          </a:p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(as appropriate)  </a:t>
            </a:r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31" name="Elbow Connector 230"/>
          <p:cNvCxnSpPr>
            <a:stCxn id="85" idx="2"/>
            <a:endCxn id="66" idx="0"/>
          </p:cNvCxnSpPr>
          <p:nvPr/>
        </p:nvCxnSpPr>
        <p:spPr>
          <a:xfrm rot="5400000">
            <a:off x="1374395" y="4268871"/>
            <a:ext cx="319469" cy="926601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85" idx="2"/>
            <a:endCxn id="68" idx="0"/>
          </p:cNvCxnSpPr>
          <p:nvPr/>
        </p:nvCxnSpPr>
        <p:spPr>
          <a:xfrm rot="16200000" flipH="1">
            <a:off x="2377585" y="4192280"/>
            <a:ext cx="331502" cy="1091815"/>
          </a:xfrm>
          <a:prstGeom prst="bentConnector3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stCxn id="85" idx="2"/>
            <a:endCxn id="67" idx="0"/>
          </p:cNvCxnSpPr>
          <p:nvPr/>
        </p:nvCxnSpPr>
        <p:spPr>
          <a:xfrm>
            <a:off x="1997429" y="4572437"/>
            <a:ext cx="46254" cy="31947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7269856" y="5014144"/>
            <a:ext cx="624450" cy="11312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Clinical Lead </a:t>
            </a:r>
            <a:endParaRPr lang="en-GB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554579" y="4019486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CE</a:t>
            </a:r>
          </a:p>
          <a:p>
            <a:pPr algn="ctr"/>
            <a:r>
              <a:rPr lang="en-GB" sz="900" dirty="0"/>
              <a:t> Co Chair </a:t>
            </a:r>
          </a:p>
        </p:txBody>
      </p:sp>
      <p:cxnSp>
        <p:nvCxnSpPr>
          <p:cNvPr id="6" name="Straight Arrow Connector 5"/>
          <p:cNvCxnSpPr>
            <a:stCxn id="73" idx="2"/>
            <a:endCxn id="52" idx="0"/>
          </p:cNvCxnSpPr>
          <p:nvPr/>
        </p:nvCxnSpPr>
        <p:spPr>
          <a:xfrm>
            <a:off x="6866280" y="3347363"/>
            <a:ext cx="524" cy="672123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350898" y="4041120"/>
            <a:ext cx="624450" cy="4331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CE Sponsors </a:t>
            </a:r>
          </a:p>
        </p:txBody>
      </p:sp>
      <p:cxnSp>
        <p:nvCxnSpPr>
          <p:cNvPr id="11" name="Straight Arrow Connector 10"/>
          <p:cNvCxnSpPr>
            <a:stCxn id="115" idx="0"/>
          </p:cNvCxnSpPr>
          <p:nvPr/>
        </p:nvCxnSpPr>
        <p:spPr>
          <a:xfrm flipV="1">
            <a:off x="4663123" y="4474258"/>
            <a:ext cx="0" cy="527134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99705" y="5678911"/>
            <a:ext cx="2795446" cy="63722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Enabling Workstreams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91808" y="3142830"/>
            <a:ext cx="5688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1808" y="4257688"/>
            <a:ext cx="5688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4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53386"/>
          </a:xfrm>
        </p:spPr>
        <p:txBody>
          <a:bodyPr/>
          <a:lstStyle/>
          <a:p>
            <a:r>
              <a:rPr lang="en-GB" dirty="0" smtClean="0"/>
              <a:t>Questions for…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310" y="1204729"/>
            <a:ext cx="6347714" cy="483519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…</a:t>
            </a:r>
            <a:r>
              <a:rPr lang="en-GB" sz="1920" b="1" dirty="0" smtClean="0"/>
              <a:t>Primary </a:t>
            </a:r>
            <a:r>
              <a:rPr lang="en-GB" sz="1920" b="1" dirty="0"/>
              <a:t>Care</a:t>
            </a:r>
            <a:r>
              <a:rPr lang="en-GB" sz="192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How to protect what works? 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Unified </a:t>
            </a:r>
            <a:r>
              <a:rPr lang="en-GB" sz="1920" b="1" dirty="0"/>
              <a:t>voice vs fragmented primary care</a:t>
            </a:r>
          </a:p>
          <a:p>
            <a:pPr>
              <a:lnSpc>
                <a:spcPct val="150000"/>
              </a:lnSpc>
            </a:pPr>
            <a:r>
              <a:rPr lang="en-GB" sz="1920" b="1" dirty="0"/>
              <a:t>Scale vs local responsiveness</a:t>
            </a:r>
          </a:p>
          <a:p>
            <a:pPr>
              <a:lnSpc>
                <a:spcPct val="150000"/>
              </a:lnSpc>
            </a:pPr>
            <a:r>
              <a:rPr lang="en-GB" sz="1920" b="1" dirty="0"/>
              <a:t>Consistency vs autonomy</a:t>
            </a:r>
          </a:p>
          <a:p>
            <a:pPr>
              <a:lnSpc>
                <a:spcPct val="150000"/>
              </a:lnSpc>
            </a:pPr>
            <a:r>
              <a:rPr lang="en-GB" sz="1920" b="1" dirty="0"/>
              <a:t>Leadership and innovation vs organic </a:t>
            </a:r>
            <a:r>
              <a:rPr lang="en-GB" sz="1920" b="1" dirty="0" smtClean="0"/>
              <a:t>growth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How to avoid duplication of work, governance, costs?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920" b="1" dirty="0" smtClean="0"/>
              <a:t>….PCS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Accountability 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Engagement</a:t>
            </a:r>
          </a:p>
          <a:p>
            <a:pPr>
              <a:lnSpc>
                <a:spcPct val="150000"/>
              </a:lnSpc>
            </a:pPr>
            <a:r>
              <a:rPr lang="en-GB" sz="1920" b="1" dirty="0" smtClean="0"/>
              <a:t>Representativeness. </a:t>
            </a:r>
          </a:p>
        </p:txBody>
      </p:sp>
    </p:spTree>
    <p:extLst>
      <p:ext uri="{BB962C8B-B14F-4D97-AF65-F5344CB8AC3E}">
        <p14:creationId xmlns:p14="http://schemas.microsoft.com/office/powerpoint/2010/main" val="10361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PCS – use us or lose us.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5600"/>
            <a:ext cx="6347714" cy="4415763"/>
          </a:xfrm>
        </p:spPr>
        <p:txBody>
          <a:bodyPr>
            <a:normAutofit/>
          </a:bodyPr>
          <a:lstStyle/>
          <a:p>
            <a:r>
              <a:rPr lang="en-GB" dirty="0" smtClean="0"/>
              <a:t>GPs can control what the system does. Working together we have huge influence.</a:t>
            </a:r>
          </a:p>
          <a:p>
            <a:r>
              <a:rPr lang="en-GB" dirty="0" smtClean="0"/>
              <a:t>How the money flows needs to produce what’s best for patients.</a:t>
            </a:r>
          </a:p>
          <a:p>
            <a:r>
              <a:rPr lang="en-GB" dirty="0" smtClean="0"/>
              <a:t>Lets push for Primary Care led, community delivered elective care services.</a:t>
            </a:r>
          </a:p>
          <a:p>
            <a:r>
              <a:rPr lang="en-GB" dirty="0" smtClean="0"/>
              <a:t>Together we can develop an at scale approach to urgent primary care in response to the CCG’s consultation to urgent care strategy.</a:t>
            </a:r>
          </a:p>
          <a:p>
            <a:r>
              <a:rPr lang="en-GB" dirty="0" smtClean="0"/>
              <a:t>Neighbourhood development – use PCS to support you to do what you want to do.</a:t>
            </a:r>
          </a:p>
          <a:p>
            <a:r>
              <a:rPr lang="en-GB" dirty="0" smtClean="0"/>
              <a:t>Join us; we need your help and we can offer development.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5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9401"/>
            <a:ext cx="6347713" cy="1320800"/>
          </a:xfrm>
        </p:spPr>
        <p:txBody>
          <a:bodyPr/>
          <a:lstStyle/>
          <a:p>
            <a:r>
              <a:rPr lang="en-GB" dirty="0" smtClean="0"/>
              <a:t>Change is Inevitable</a:t>
            </a:r>
            <a:endParaRPr lang="en-GB" dirty="0"/>
          </a:p>
        </p:txBody>
      </p:sp>
      <p:pic>
        <p:nvPicPr>
          <p:cNvPr id="4" name="Content Placeholder 3" descr="comforting li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3793" r="-23793"/>
          <a:stretch>
            <a:fillRect/>
          </a:stretch>
        </p:blipFill>
        <p:spPr>
          <a:xfrm>
            <a:off x="-584071" y="1600201"/>
            <a:ext cx="10466836" cy="4700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894" y="166533"/>
            <a:ext cx="6347713" cy="632916"/>
          </a:xfrm>
        </p:spPr>
        <p:txBody>
          <a:bodyPr>
            <a:normAutofit fontScale="90000"/>
          </a:bodyPr>
          <a:lstStyle/>
          <a:p>
            <a:r>
              <a:rPr lang="en-US" dirty="0"/>
              <a:t>PCS Overarching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467" y="799450"/>
            <a:ext cx="8440413" cy="39100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500" dirty="0" smtClean="0"/>
              <a:t>There </a:t>
            </a:r>
            <a:r>
              <a:rPr lang="en-US" sz="1500" dirty="0"/>
              <a:t>are three interdependent mutually supporting areas of focus that </a:t>
            </a:r>
            <a:r>
              <a:rPr lang="en-US" sz="1500" dirty="0" smtClean="0"/>
              <a:t>underpin the </a:t>
            </a:r>
            <a:r>
              <a:rPr lang="en-US" sz="1500" dirty="0"/>
              <a:t>strategy for </a:t>
            </a:r>
            <a:r>
              <a:rPr lang="en-US" sz="1500" dirty="0" smtClean="0"/>
              <a:t>PCS:</a:t>
            </a:r>
            <a:endParaRPr lang="en-US" sz="1500" dirty="0"/>
          </a:p>
          <a:p>
            <a:pPr marL="1257300" lvl="2" indent="-342900" algn="just">
              <a:buFont typeface="+mj-lt"/>
              <a:buAutoNum type="arabicPeriod"/>
            </a:pPr>
            <a:r>
              <a:rPr lang="en-US" sz="1700" b="1" dirty="0" smtClean="0"/>
              <a:t>S</a:t>
            </a:r>
            <a:r>
              <a:rPr lang="en-US" sz="1700" b="1" dirty="0"/>
              <a:t>upporting delivery (</a:t>
            </a:r>
            <a:r>
              <a:rPr lang="en-US" sz="1700" b="1" dirty="0" smtClean="0"/>
              <a:t>or where necessary delivering) of </a:t>
            </a:r>
            <a:r>
              <a:rPr lang="en-US" sz="1700" b="1" dirty="0"/>
              <a:t>Core Primary </a:t>
            </a:r>
            <a:r>
              <a:rPr lang="en-US" sz="1700" b="1" dirty="0" smtClean="0"/>
              <a:t>Care </a:t>
            </a:r>
            <a:r>
              <a:rPr lang="en-US" sz="1500" dirty="0" smtClean="0"/>
              <a:t>: Management support, buying group, training, workforce development and employment and through varying levels of input for those </a:t>
            </a:r>
            <a:r>
              <a:rPr lang="en-US" sz="1500" dirty="0"/>
              <a:t>looking for </a:t>
            </a:r>
            <a:r>
              <a:rPr lang="en-US" sz="1500" dirty="0" smtClean="0"/>
              <a:t>support on an ad hoc or bespoke basis</a:t>
            </a:r>
            <a:endParaRPr lang="en-US" sz="1500" dirty="0"/>
          </a:p>
          <a:p>
            <a:pPr marL="1257300" lvl="2" indent="-342900" algn="just">
              <a:buFont typeface="+mj-lt"/>
              <a:buAutoNum type="arabicPeriod"/>
            </a:pPr>
            <a:r>
              <a:rPr lang="en-US" sz="1700" b="1" dirty="0"/>
              <a:t>Delivering ‘wrap around services’</a:t>
            </a:r>
            <a:r>
              <a:rPr lang="en-US" sz="1700" dirty="0"/>
              <a:t> </a:t>
            </a:r>
            <a:r>
              <a:rPr lang="en-US" sz="1500" dirty="0"/>
              <a:t>to facilitate and enhance core primary care, includes 7 day access, </a:t>
            </a:r>
            <a:r>
              <a:rPr lang="en-US" sz="1500" dirty="0" smtClean="0"/>
              <a:t>CASES, </a:t>
            </a:r>
            <a:r>
              <a:rPr lang="en-US" sz="1500" dirty="0"/>
              <a:t>neighbourhood support, integrated community </a:t>
            </a:r>
            <a:r>
              <a:rPr lang="en-US" sz="1500" dirty="0" smtClean="0"/>
              <a:t>care, community based elective services.</a:t>
            </a:r>
            <a:endParaRPr lang="en-US" sz="1500" dirty="0"/>
          </a:p>
          <a:p>
            <a:pPr marL="1257300" lvl="2" indent="-342900" algn="just">
              <a:buFont typeface="+mj-lt"/>
              <a:buAutoNum type="arabicPeriod"/>
            </a:pPr>
            <a:r>
              <a:rPr lang="en-US" sz="1700" b="1" dirty="0"/>
              <a:t>System leadership, innovation and primary care voice at system level: </a:t>
            </a:r>
            <a:r>
              <a:rPr lang="en-US" sz="1500" dirty="0" smtClean="0"/>
              <a:t>Influencing system change on behalf of shareholders, representing them as providers of primary care with an Accountable Care System.</a:t>
            </a:r>
            <a:endParaRPr lang="en-US" sz="1500" dirty="0"/>
          </a:p>
          <a:p>
            <a:pPr lvl="3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102737"/>
              </p:ext>
            </p:extLst>
          </p:nvPr>
        </p:nvGraphicFramePr>
        <p:xfrm>
          <a:off x="4999526" y="4032951"/>
          <a:ext cx="4046000" cy="295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21821" y="5013694"/>
            <a:ext cx="173032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PCS business model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PCS …</a:t>
            </a:r>
            <a:r>
              <a:rPr lang="en-GB" dirty="0" smtClean="0"/>
              <a:t>at your service or </a:t>
            </a:r>
            <a:r>
              <a:rPr lang="en-US" dirty="0" smtClean="0"/>
              <a:t>just making more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63329"/>
            <a:ext cx="6971072" cy="388077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Defend status quo or embrace the inevitable?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GPAF (Satellites) – new investment in primary care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Funding into practices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Governance and resource to deliver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Workforce development and more capacity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Influencing future urgent Primary Care agenda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Supporting Thursday afternoon approach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297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Referral Management or Developing skills in primary care?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CASES – new investment in practices</a:t>
            </a:r>
          </a:p>
          <a:p>
            <a:r>
              <a:rPr lang="en-GB" dirty="0" smtClean="0"/>
              <a:t>Forcing the system to value and respect primary care</a:t>
            </a:r>
          </a:p>
          <a:p>
            <a:r>
              <a:rPr lang="en-GB" dirty="0" smtClean="0"/>
              <a:t>Clinical support and professional development</a:t>
            </a:r>
          </a:p>
          <a:p>
            <a:r>
              <a:rPr lang="en-GB" dirty="0" smtClean="0"/>
              <a:t>Service quality and reputation</a:t>
            </a:r>
          </a:p>
          <a:p>
            <a:r>
              <a:rPr lang="en-GB" dirty="0" smtClean="0"/>
              <a:t>Potential to increase primary care funding by moving activity from secondary care.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programme of </a:t>
            </a:r>
            <a:r>
              <a:rPr lang="en-GB" dirty="0" smtClean="0"/>
              <a:t>redesign – not referral management</a:t>
            </a:r>
          </a:p>
          <a:p>
            <a:r>
              <a:rPr lang="en-GB" dirty="0" smtClean="0"/>
              <a:t>Fully integrated pathways improving patient, GP and Specialist experience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6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PCS – take overs or a helping hand?	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Clover Plus – testing scale</a:t>
            </a:r>
          </a:p>
          <a:p>
            <a:r>
              <a:rPr lang="en-GB" dirty="0" smtClean="0"/>
              <a:t>Keeping the market at bay</a:t>
            </a:r>
          </a:p>
          <a:p>
            <a:r>
              <a:rPr lang="en-GB" dirty="0" smtClean="0"/>
              <a:t>Retaining GMS conditions</a:t>
            </a:r>
          </a:p>
          <a:p>
            <a:r>
              <a:rPr lang="en-GB" dirty="0" smtClean="0"/>
              <a:t>Responding if approached</a:t>
            </a:r>
          </a:p>
          <a:p>
            <a:r>
              <a:rPr lang="en-GB" dirty="0" smtClean="0"/>
              <a:t>Exploring all options to support current partners</a:t>
            </a:r>
          </a:p>
          <a:p>
            <a:r>
              <a:rPr lang="en-GB" dirty="0" smtClean="0"/>
              <a:t>Link to neighbourhood development </a:t>
            </a:r>
          </a:p>
          <a:p>
            <a:r>
              <a:rPr lang="en-GB" dirty="0" smtClean="0"/>
              <a:t>Link to potential new models and GPFV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53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PCS – a system cost or a practice resource?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Modest PCS overheads to deliver £m services. </a:t>
            </a:r>
          </a:p>
          <a:p>
            <a:r>
              <a:rPr lang="en-GB" dirty="0" smtClean="0"/>
              <a:t>Resources direct to practices for provision/development</a:t>
            </a:r>
          </a:p>
          <a:p>
            <a:r>
              <a:rPr lang="en-GB" dirty="0" smtClean="0"/>
              <a:t>Buying group</a:t>
            </a:r>
          </a:p>
          <a:p>
            <a:r>
              <a:rPr lang="en-GB" dirty="0" smtClean="0"/>
              <a:t>GPFV practice support</a:t>
            </a:r>
          </a:p>
          <a:p>
            <a:r>
              <a:rPr lang="en-GB" dirty="0" smtClean="0"/>
              <a:t>Clinical Pharmacist scheme</a:t>
            </a:r>
          </a:p>
          <a:p>
            <a:r>
              <a:rPr lang="en-GB" dirty="0" err="1" smtClean="0"/>
              <a:t>Physio</a:t>
            </a:r>
            <a:r>
              <a:rPr lang="en-GB" dirty="0" smtClean="0"/>
              <a:t> First</a:t>
            </a:r>
          </a:p>
          <a:p>
            <a:r>
              <a:rPr lang="en-GB" dirty="0" smtClean="0"/>
              <a:t>Practice nurse pool</a:t>
            </a:r>
          </a:p>
          <a:p>
            <a:r>
              <a:rPr lang="en-GB" dirty="0" smtClean="0"/>
              <a:t>Health Checks</a:t>
            </a:r>
          </a:p>
          <a:p>
            <a:r>
              <a:rPr lang="en-GB" dirty="0" smtClean="0"/>
              <a:t>Future…payroll, CQC, training, locum services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2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PCS within the wider system – representing or enabling?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GP Practices own PCS</a:t>
            </a:r>
          </a:p>
          <a:p>
            <a:r>
              <a:rPr lang="en-GB" dirty="0" smtClean="0"/>
              <a:t>and are members of the CCG</a:t>
            </a:r>
          </a:p>
          <a:p>
            <a:r>
              <a:rPr lang="en-GB" dirty="0" smtClean="0"/>
              <a:t>and GPs have LMC as our representative body  </a:t>
            </a:r>
          </a:p>
          <a:p>
            <a:r>
              <a:rPr lang="en-GB" dirty="0" smtClean="0"/>
              <a:t>All are accountable to GPs…..so all want the same thing?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sz="2400" dirty="0" smtClean="0"/>
              <a:t>How can we flex our collective muscle?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7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B6113"/>
                </a:solidFill>
              </a:rPr>
              <a:t>System Transformation</a:t>
            </a:r>
            <a:endParaRPr lang="en-US" dirty="0">
              <a:solidFill>
                <a:srgbClr val="8B6113"/>
              </a:solidFill>
            </a:endParaRPr>
          </a:p>
        </p:txBody>
      </p:sp>
      <p:pic>
        <p:nvPicPr>
          <p:cNvPr id="4" name="Content Placeholder 3" descr="tranformatio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654" r="-4654"/>
          <a:stretch>
            <a:fillRect/>
          </a:stretch>
        </p:blipFill>
        <p:spPr>
          <a:xfrm>
            <a:off x="609599" y="1674361"/>
            <a:ext cx="6347714" cy="38807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48556</TotalTime>
  <Words>727</Words>
  <Application>Microsoft Office PowerPoint</Application>
  <PresentationFormat>On-screen Show (4:3)</PresentationFormat>
  <Paragraphs>130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Supporting Sheffield General Practice  to work at scale </vt:lpstr>
      <vt:lpstr>Change is Inevitable</vt:lpstr>
      <vt:lpstr>PCS Overarching Strategy</vt:lpstr>
      <vt:lpstr>PCS …at your service or just making more work?</vt:lpstr>
      <vt:lpstr>Referral Management or Developing skills in primary care?</vt:lpstr>
      <vt:lpstr>PCS – take overs or a helping hand?  </vt:lpstr>
      <vt:lpstr>PCS – a system cost or a practice resource? </vt:lpstr>
      <vt:lpstr>PCS within the wider system – representing or enabling?</vt:lpstr>
      <vt:lpstr>System Transformation</vt:lpstr>
      <vt:lpstr>Transformation agenda</vt:lpstr>
      <vt:lpstr>ACP Governance</vt:lpstr>
      <vt:lpstr>Questions for…</vt:lpstr>
      <vt:lpstr>PCS – use us or lose us.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Executive Board</dc:title>
  <dc:creator>Andrew Hilton</dc:creator>
  <cp:lastModifiedBy>Katrina Cleary</cp:lastModifiedBy>
  <cp:revision>158</cp:revision>
  <dcterms:created xsi:type="dcterms:W3CDTF">2017-10-22T14:14:18Z</dcterms:created>
  <dcterms:modified xsi:type="dcterms:W3CDTF">2017-10-23T16:04:52Z</dcterms:modified>
</cp:coreProperties>
</file>